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658" autoAdjust="0"/>
    <p:restoredTop sz="94660"/>
  </p:normalViewPr>
  <p:slideViewPr>
    <p:cSldViewPr snapToGrid="0">
      <p:cViewPr varScale="1">
        <p:scale>
          <a:sx n="72" d="100"/>
          <a:sy n="72" d="100"/>
        </p:scale>
        <p:origin x="96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0C8A6-1185-482E-B2CA-12F3E13608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1211C3A-595B-4B13-A7DD-1AB5049040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BFEE34-9EE4-49CC-B708-CC07201FE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19353-C1DD-4B32-9CCC-7D3F3F1F9608}" type="datetimeFigureOut">
              <a:rPr lang="en-GB" smtClean="0"/>
              <a:t>24/08/2018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998CF4-2238-4939-9EBF-7C351348D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29A96-040A-4B0A-BFF1-255365004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23914-F825-48C1-A8AB-3C717AE028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02533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AAC159-BB01-4352-8882-835B648501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3CCE41-AFC5-4DD7-AD73-43F4B94733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250B65-2B24-489D-B40E-46EA7B7DF2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19353-C1DD-4B32-9CCC-7D3F3F1F9608}" type="datetimeFigureOut">
              <a:rPr lang="en-GB" smtClean="0"/>
              <a:t>24/08/2018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92B07B-B52B-4B03-B9D7-5A79252AA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43EDA1-F463-48A1-83B0-C740F25E55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23914-F825-48C1-A8AB-3C717AE028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2088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F84CDA-0034-4890-A365-E4BCAC0D04D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E091A2D-3EB1-4891-A840-0B5D6010E3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5B8820-6158-424B-97E3-82C22FBC24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19353-C1DD-4B32-9CCC-7D3F3F1F9608}" type="datetimeFigureOut">
              <a:rPr lang="en-GB" smtClean="0"/>
              <a:t>24/08/2018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F04FC6-0067-42D9-A065-FDF57DA602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2A65E6-607D-4DE1-80D3-4ACFB3F53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23914-F825-48C1-A8AB-3C717AE028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5004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E03BA1-3D5B-4D53-AA74-62C8BB7122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3AF0B-257B-4E27-82AB-47C3B598C3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87819E-305C-4D7C-B570-9C1B6CC491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19353-C1DD-4B32-9CCC-7D3F3F1F9608}" type="datetimeFigureOut">
              <a:rPr lang="en-GB" smtClean="0"/>
              <a:t>24/08/2018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09AA42-6F66-4957-A1E3-7812013DD3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3A9FA7-2EE7-4FE2-A4EE-C71CC9ADC4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23914-F825-48C1-A8AB-3C717AE028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04983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75FF-8666-4C0D-A796-0DC275AAA5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22AD3F-1AEF-4E8D-BA4A-603E1326FD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EF0A3F-8B3B-4173-8A10-B2E99EA2E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19353-C1DD-4B32-9CCC-7D3F3F1F9608}" type="datetimeFigureOut">
              <a:rPr lang="en-GB" smtClean="0"/>
              <a:t>24/08/2018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83B2D7-AD3D-4686-9D99-25DC6ED49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1D2F02-B18E-4D16-A51C-4C95C2D3B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23914-F825-48C1-A8AB-3C717AE028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7476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39C8D-AFF6-4B86-A600-80E49DC9E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B72BE6-BA3A-4E26-B56C-061428A618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DD5DBA-E2BF-4B99-9713-51D6674044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E6DFD3-E8A4-4507-802C-B35D2FC0B4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19353-C1DD-4B32-9CCC-7D3F3F1F9608}" type="datetimeFigureOut">
              <a:rPr lang="en-GB" smtClean="0"/>
              <a:t>24/08/2018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6B236D-7486-41CE-A267-2D9A7CD61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B83252-2650-4016-BA82-6C9FCA26C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23914-F825-48C1-A8AB-3C717AE028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25512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BD0EE-FACC-4345-A315-A61526495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6F790B-81FF-4288-A9E9-E92B0D2EC3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119D27-9891-4979-9D34-72CA5AA9CE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079EB5-1071-4663-A6F5-045710B74E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DD8A638-6320-49DC-BAA1-A4325F04BF3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4B6079F-5401-4AA0-A6AF-E49275E683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19353-C1DD-4B32-9CCC-7D3F3F1F9608}" type="datetimeFigureOut">
              <a:rPr lang="en-GB" smtClean="0"/>
              <a:t>24/08/2018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113285D-255F-42DB-ADF9-183C73639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F305106-D38A-4F01-B1E8-5DAD30250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23914-F825-48C1-A8AB-3C717AE028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294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71F602-957E-4931-A84D-CBF4515999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4F8725-93E8-48F3-83DB-47D536A094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19353-C1DD-4B32-9CCC-7D3F3F1F9608}" type="datetimeFigureOut">
              <a:rPr lang="en-GB" smtClean="0"/>
              <a:t>24/08/2018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8823EC-A428-4E34-9B3A-047F8D773F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2B0120-B44B-424B-AA9A-8633A037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23914-F825-48C1-A8AB-3C717AE028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86052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F402ED7-3B12-46BC-A76E-C70789539F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19353-C1DD-4B32-9CCC-7D3F3F1F9608}" type="datetimeFigureOut">
              <a:rPr lang="en-GB" smtClean="0"/>
              <a:t>24/08/2018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09D0E1-97CC-43EB-A711-6DEBF7E3CF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595328-3E55-4AE8-B90E-45742F020C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23914-F825-48C1-A8AB-3C717AE028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4402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DB5A98-05C5-41D8-BFB1-8A4CBE6216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771E5E-858C-4D45-B3E0-7601600A31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F47D37-CECA-4DC7-8E0F-3563308DFF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94DD0F-DB64-4421-A68D-3323078198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19353-C1DD-4B32-9CCC-7D3F3F1F9608}" type="datetimeFigureOut">
              <a:rPr lang="en-GB" smtClean="0"/>
              <a:t>24/08/2018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A9AB88-8C18-4A04-8567-DB849123F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9D6511-7801-4A1D-B4C2-0674527FFA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23914-F825-48C1-A8AB-3C717AE028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7887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A2C8D2-5BC6-42AA-8231-46096502E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44F18E3-2E79-4EF2-A47E-E9732CAD58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13E1F4-25F8-461F-AB1A-4DDF80F99B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8E4B16-AFA3-4CD4-BFCF-DAF04D8412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19353-C1DD-4B32-9CCC-7D3F3F1F9608}" type="datetimeFigureOut">
              <a:rPr lang="en-GB" smtClean="0"/>
              <a:t>24/08/2018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EBECF9-8233-41FE-A98F-B86EFE745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2AA75E-C1E5-40AE-94A2-503F9F3E85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23914-F825-48C1-A8AB-3C717AE028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4519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DE9C1B8-1EB4-4E13-8484-20B50A66A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20DF43-487E-4A42-A3E9-42FACFBC0F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BEA-5D0D-4680-A8FA-1A304CD8F8F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919353-C1DD-4B32-9CCC-7D3F3F1F9608}" type="datetimeFigureOut">
              <a:rPr lang="en-GB" smtClean="0"/>
              <a:t>24/08/2018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2EAB4F-796D-4BB3-8C77-3BBF852031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51BD99-1B71-4354-9B34-E0C200068A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23914-F825-48C1-A8AB-3C717AE028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7569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tp://172.28.11.2/SA/SA2/Inbox/S2-188980.zip" TargetMode="External"/><Relationship Id="rId2" Type="http://schemas.openxmlformats.org/officeDocument/2006/relationships/hyperlink" Target="ftp://172.28.11.2/SA/SA2/Inbox/S2-188979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ftp://172.28.11.2/SA/SA2/Inbox/S2-188842.zip" TargetMode="External"/><Relationship Id="rId2" Type="http://schemas.openxmlformats.org/officeDocument/2006/relationships/hyperlink" Target="ftp://172.28.11.2/SA/SA2/Inbox/S2-187825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4442DF-5E04-4F8C-844D-CD39493E9E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NSSAI handling in RRC connection establishment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3453D0B-E92A-4634-9B66-473996E1C5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30950" y="294482"/>
            <a:ext cx="12584530" cy="1655762"/>
          </a:xfrm>
        </p:spPr>
        <p:txBody>
          <a:bodyPr/>
          <a:lstStyle/>
          <a:p>
            <a:r>
              <a:rPr lang="en-GB" dirty="0"/>
              <a:t>SA2#128-bis  August 20-24 Sophia Antipolis France 			</a:t>
            </a:r>
            <a:r>
              <a:rPr lang="en-GB" dirty="0" err="1"/>
              <a:t>Tdoc</a:t>
            </a:r>
            <a:r>
              <a:rPr lang="en-GB" dirty="0"/>
              <a:t> S2-188843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9C4937AD-CCDE-4101-9086-29E85C9CFD2D}"/>
              </a:ext>
            </a:extLst>
          </p:cNvPr>
          <p:cNvSpPr txBox="1">
            <a:spLocks/>
          </p:cNvSpPr>
          <p:nvPr/>
        </p:nvSpPr>
        <p:spPr>
          <a:xfrm>
            <a:off x="2110352" y="4337844"/>
            <a:ext cx="8301926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73981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0956FC-3C92-4D75-9A49-06BE93F99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7274" y="210380"/>
            <a:ext cx="10515600" cy="1325563"/>
          </a:xfrm>
        </p:spPr>
        <p:txBody>
          <a:bodyPr/>
          <a:lstStyle/>
          <a:p>
            <a:r>
              <a:rPr lang="en-GB" dirty="0"/>
              <a:t>Option 1 – Operator control of NSSAI inclusion in RRC connection establishment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3FAA62-DA34-4927-A5E0-2E6BE1AC1C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6750" y="1698208"/>
            <a:ext cx="10515600" cy="5159792"/>
          </a:xfrm>
        </p:spPr>
        <p:txBody>
          <a:bodyPr>
            <a:normAutofit/>
          </a:bodyPr>
          <a:lstStyle/>
          <a:p>
            <a:r>
              <a:rPr lang="en-GB" dirty="0"/>
              <a:t>The Operator controls whether it needs the RAN to know NSSAI in RRC connection establishment due to SR (e.g. to apply Slice-based AMF overload control already in TS 23.501) and if so the AMF indicates the UE in the registration accept to include NSSAI in RRC Connection Establishment.</a:t>
            </a:r>
          </a:p>
          <a:p>
            <a:r>
              <a:rPr lang="en-GB" dirty="0"/>
              <a:t>This is in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  <a:p>
            <a:pPr lvl="1"/>
            <a:endParaRPr lang="en-GB" dirty="0"/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  <a:p>
            <a:endParaRPr lang="en-US" dirty="0"/>
          </a:p>
          <a:p>
            <a:pPr marL="457200" lvl="1" indent="0">
              <a:buNone/>
            </a:pPr>
            <a:endParaRPr lang="en-GB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DA8ADF-CB10-4043-8A85-32640B16DE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6333227"/>
              </p:ext>
            </p:extLst>
          </p:nvPr>
        </p:nvGraphicFramePr>
        <p:xfrm>
          <a:off x="1071342" y="4167363"/>
          <a:ext cx="10060483" cy="588730"/>
        </p:xfrm>
        <a:graphic>
          <a:graphicData uri="http://schemas.openxmlformats.org/drawingml/2006/table">
            <a:tbl>
              <a:tblPr firstRow="1" firstCol="1" bandRow="1"/>
              <a:tblGrid>
                <a:gridCol w="1550906">
                  <a:extLst>
                    <a:ext uri="{9D8B030D-6E8A-4147-A177-3AD203B41FA5}">
                      <a16:colId xmlns:a16="http://schemas.microsoft.com/office/drawing/2014/main" val="1427891003"/>
                    </a:ext>
                  </a:extLst>
                </a:gridCol>
                <a:gridCol w="1550906">
                  <a:extLst>
                    <a:ext uri="{9D8B030D-6E8A-4147-A177-3AD203B41FA5}">
                      <a16:colId xmlns:a16="http://schemas.microsoft.com/office/drawing/2014/main" val="835395294"/>
                    </a:ext>
                  </a:extLst>
                </a:gridCol>
                <a:gridCol w="1550906">
                  <a:extLst>
                    <a:ext uri="{9D8B030D-6E8A-4147-A177-3AD203B41FA5}">
                      <a16:colId xmlns:a16="http://schemas.microsoft.com/office/drawing/2014/main" val="2073875085"/>
                    </a:ext>
                  </a:extLst>
                </a:gridCol>
                <a:gridCol w="5407765">
                  <a:extLst>
                    <a:ext uri="{9D8B030D-6E8A-4147-A177-3AD203B41FA5}">
                      <a16:colId xmlns:a16="http://schemas.microsoft.com/office/drawing/2014/main" val="999894044"/>
                    </a:ext>
                  </a:extLst>
                </a:gridCol>
              </a:tblGrid>
              <a:tr h="5887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  <a:hlinkClick r:id="rId2"/>
                        </a:rPr>
                        <a:t>S2-188979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CR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Approval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23.501 CR0570: Network controlled NSSAI for SR-related Access Stratum connection establishment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871318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24B520F-DE2B-4F41-806D-5C92B1CEBA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0583632"/>
              </p:ext>
            </p:extLst>
          </p:nvPr>
        </p:nvGraphicFramePr>
        <p:xfrm>
          <a:off x="1057274" y="4756092"/>
          <a:ext cx="10074552" cy="528223"/>
        </p:xfrm>
        <a:graphic>
          <a:graphicData uri="http://schemas.openxmlformats.org/drawingml/2006/table">
            <a:tbl>
              <a:tblPr firstRow="1" firstCol="1" bandRow="1"/>
              <a:tblGrid>
                <a:gridCol w="1553075">
                  <a:extLst>
                    <a:ext uri="{9D8B030D-6E8A-4147-A177-3AD203B41FA5}">
                      <a16:colId xmlns:a16="http://schemas.microsoft.com/office/drawing/2014/main" val="3156509902"/>
                    </a:ext>
                  </a:extLst>
                </a:gridCol>
                <a:gridCol w="1553075">
                  <a:extLst>
                    <a:ext uri="{9D8B030D-6E8A-4147-A177-3AD203B41FA5}">
                      <a16:colId xmlns:a16="http://schemas.microsoft.com/office/drawing/2014/main" val="522896008"/>
                    </a:ext>
                  </a:extLst>
                </a:gridCol>
                <a:gridCol w="1553075">
                  <a:extLst>
                    <a:ext uri="{9D8B030D-6E8A-4147-A177-3AD203B41FA5}">
                      <a16:colId xmlns:a16="http://schemas.microsoft.com/office/drawing/2014/main" val="4062307527"/>
                    </a:ext>
                  </a:extLst>
                </a:gridCol>
                <a:gridCol w="5415327">
                  <a:extLst>
                    <a:ext uri="{9D8B030D-6E8A-4147-A177-3AD203B41FA5}">
                      <a16:colId xmlns:a16="http://schemas.microsoft.com/office/drawing/2014/main" val="3711342222"/>
                    </a:ext>
                  </a:extLst>
                </a:gridCol>
              </a:tblGrid>
              <a:tr h="5282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  <a:hlinkClick r:id="rId3"/>
                        </a:rPr>
                        <a:t>S2-188980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CR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Approval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23.502 CR0656: Network controlled NSSAI for SR-related Access Stratum connection establishment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91773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51092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0956FC-3C92-4D75-9A49-06BE93F99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Option 2 – NO NSSAI in RRC connection establishment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3FAA62-DA34-4927-A5E0-2E6BE1AC1C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19364"/>
            <a:ext cx="10515600" cy="5159792"/>
          </a:xfrm>
        </p:spPr>
        <p:txBody>
          <a:bodyPr>
            <a:normAutofit/>
          </a:bodyPr>
          <a:lstStyle/>
          <a:p>
            <a:r>
              <a:rPr lang="en-GB" dirty="0"/>
              <a:t>No NSSAI included in RRC connection establishment for SR nor for periodic Registration</a:t>
            </a:r>
          </a:p>
          <a:p>
            <a:r>
              <a:rPr lang="en-GB" dirty="0"/>
              <a:t>This is in </a:t>
            </a:r>
          </a:p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  <a:p>
            <a:pPr marL="457200" lvl="1" indent="0">
              <a:buNone/>
            </a:pPr>
            <a:endParaRPr lang="en-GB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C9F8A31-AAEF-494C-B34F-050C992DD3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3318293"/>
              </p:ext>
            </p:extLst>
          </p:nvPr>
        </p:nvGraphicFramePr>
        <p:xfrm>
          <a:off x="1057273" y="4344406"/>
          <a:ext cx="10077451" cy="437796"/>
        </p:xfrm>
        <a:graphic>
          <a:graphicData uri="http://schemas.openxmlformats.org/drawingml/2006/table">
            <a:tbl>
              <a:tblPr firstRow="1" firstCol="1" bandRow="1"/>
              <a:tblGrid>
                <a:gridCol w="1553522">
                  <a:extLst>
                    <a:ext uri="{9D8B030D-6E8A-4147-A177-3AD203B41FA5}">
                      <a16:colId xmlns:a16="http://schemas.microsoft.com/office/drawing/2014/main" val="3927141922"/>
                    </a:ext>
                  </a:extLst>
                </a:gridCol>
                <a:gridCol w="1553522">
                  <a:extLst>
                    <a:ext uri="{9D8B030D-6E8A-4147-A177-3AD203B41FA5}">
                      <a16:colId xmlns:a16="http://schemas.microsoft.com/office/drawing/2014/main" val="282358600"/>
                    </a:ext>
                  </a:extLst>
                </a:gridCol>
                <a:gridCol w="1553522">
                  <a:extLst>
                    <a:ext uri="{9D8B030D-6E8A-4147-A177-3AD203B41FA5}">
                      <a16:colId xmlns:a16="http://schemas.microsoft.com/office/drawing/2014/main" val="1059336713"/>
                    </a:ext>
                  </a:extLst>
                </a:gridCol>
                <a:gridCol w="5416885">
                  <a:extLst>
                    <a:ext uri="{9D8B030D-6E8A-4147-A177-3AD203B41FA5}">
                      <a16:colId xmlns:a16="http://schemas.microsoft.com/office/drawing/2014/main" val="968678276"/>
                    </a:ext>
                  </a:extLst>
                </a:gridCol>
              </a:tblGrid>
              <a:tr h="4377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  <a:hlinkClick r:id="rId2"/>
                        </a:rPr>
                        <a:t>S2-187825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CR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Approval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23.501 CR0358R3: Requested NSSAI in access stratum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210024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4F9E734-B3DB-404D-AB7F-00CAF6CE99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8245204"/>
              </p:ext>
            </p:extLst>
          </p:nvPr>
        </p:nvGraphicFramePr>
        <p:xfrm>
          <a:off x="1057274" y="4782202"/>
          <a:ext cx="10077451" cy="422030"/>
        </p:xfrm>
        <a:graphic>
          <a:graphicData uri="http://schemas.openxmlformats.org/drawingml/2006/table">
            <a:tbl>
              <a:tblPr firstRow="1" firstCol="1" bandRow="1"/>
              <a:tblGrid>
                <a:gridCol w="1553522">
                  <a:extLst>
                    <a:ext uri="{9D8B030D-6E8A-4147-A177-3AD203B41FA5}">
                      <a16:colId xmlns:a16="http://schemas.microsoft.com/office/drawing/2014/main" val="653073673"/>
                    </a:ext>
                  </a:extLst>
                </a:gridCol>
                <a:gridCol w="1553522">
                  <a:extLst>
                    <a:ext uri="{9D8B030D-6E8A-4147-A177-3AD203B41FA5}">
                      <a16:colId xmlns:a16="http://schemas.microsoft.com/office/drawing/2014/main" val="4165671149"/>
                    </a:ext>
                  </a:extLst>
                </a:gridCol>
                <a:gridCol w="1553522">
                  <a:extLst>
                    <a:ext uri="{9D8B030D-6E8A-4147-A177-3AD203B41FA5}">
                      <a16:colId xmlns:a16="http://schemas.microsoft.com/office/drawing/2014/main" val="454573443"/>
                    </a:ext>
                  </a:extLst>
                </a:gridCol>
                <a:gridCol w="5416885">
                  <a:extLst>
                    <a:ext uri="{9D8B030D-6E8A-4147-A177-3AD203B41FA5}">
                      <a16:colId xmlns:a16="http://schemas.microsoft.com/office/drawing/2014/main" val="879903917"/>
                    </a:ext>
                  </a:extLst>
                </a:gridCol>
              </a:tblGrid>
              <a:tr h="4220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  <a:hlinkClick r:id="rId3"/>
                        </a:rPr>
                        <a:t>S2-188842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CR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Approval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23.502 CR0725: 502: Requested NSSAI in access stratum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57025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3163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089642-BD5F-4E24-9E57-E468D7FDB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7D972A-784D-46B9-81E6-45AD29200E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Q1: Which companies support option 1</a:t>
            </a:r>
          </a:p>
          <a:p>
            <a:r>
              <a:rPr lang="en-GB" dirty="0"/>
              <a:t>Q2: Which </a:t>
            </a:r>
            <a:r>
              <a:rPr lang="en-GB"/>
              <a:t>companies support </a:t>
            </a:r>
            <a:r>
              <a:rPr lang="en-GB" dirty="0"/>
              <a:t>option 2</a:t>
            </a:r>
          </a:p>
        </p:txBody>
      </p:sp>
    </p:spTree>
    <p:extLst>
      <p:ext uri="{BB962C8B-B14F-4D97-AF65-F5344CB8AC3E}">
        <p14:creationId xmlns:p14="http://schemas.microsoft.com/office/powerpoint/2010/main" val="39707514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797</TotalTime>
  <Words>175</Words>
  <Application>Microsoft Office PowerPoint</Application>
  <PresentationFormat>Widescreen</PresentationFormat>
  <Paragraphs>36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SimSun</vt:lpstr>
      <vt:lpstr>Arial</vt:lpstr>
      <vt:lpstr>Calibri</vt:lpstr>
      <vt:lpstr>Calibri Light</vt:lpstr>
      <vt:lpstr>Times New Roman</vt:lpstr>
      <vt:lpstr>Office Theme</vt:lpstr>
      <vt:lpstr>NSSAI handling in RRC connection establishment</vt:lpstr>
      <vt:lpstr>Option 1 – Operator control of NSSAI inclusion in RRC connection establishment</vt:lpstr>
      <vt:lpstr>Option 2 – NO NSSAI in RRC connection establishment </vt:lpstr>
      <vt:lpstr>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NSSAI handling in Access Stratum</dc:title>
  <dc:creator>NOKIA email rev2</dc:creator>
  <cp:lastModifiedBy>NOKIA revision1</cp:lastModifiedBy>
  <cp:revision>43</cp:revision>
  <dcterms:created xsi:type="dcterms:W3CDTF">2018-04-16T06:18:08Z</dcterms:created>
  <dcterms:modified xsi:type="dcterms:W3CDTF">2018-08-24T08:48:21Z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